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67" r:id="rId4"/>
    <p:sldId id="269" r:id="rId5"/>
    <p:sldId id="270" r:id="rId6"/>
    <p:sldId id="266" r:id="rId7"/>
    <p:sldId id="258" r:id="rId8"/>
  </p:sldIdLst>
  <p:sldSz cx="18288000" cy="10287000"/>
  <p:notesSz cx="6858000" cy="9144000"/>
  <p:embeddedFontLst>
    <p:embeddedFont>
      <p:font typeface="Arimo Bold" panose="020B0604020202020204" charset="0"/>
      <p:regular r:id="rId10"/>
    </p:embeddedFont>
    <p:embeddedFont>
      <p:font typeface="Poppins" panose="00000500000000000000" pitchFamily="2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69153" autoAdjust="0"/>
  </p:normalViewPr>
  <p:slideViewPr>
    <p:cSldViewPr>
      <p:cViewPr varScale="1">
        <p:scale>
          <a:sx n="33" d="100"/>
          <a:sy n="33" d="100"/>
        </p:scale>
        <p:origin x="1293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rnkanok Tantewee" userId="81e3e45d24751c9c" providerId="LiveId" clId="{D6E315B3-91B5-4733-A4A0-2EB636B4A920}"/>
    <pc:docChg chg="modSld">
      <pc:chgData name="Pornkanok Tantewee" userId="81e3e45d24751c9c" providerId="LiveId" clId="{D6E315B3-91B5-4733-A4A0-2EB636B4A920}" dt="2025-07-16T01:22:06.271" v="0" actId="20577"/>
      <pc:docMkLst>
        <pc:docMk/>
      </pc:docMkLst>
      <pc:sldChg chg="modNotesTx">
        <pc:chgData name="Pornkanok Tantewee" userId="81e3e45d24751c9c" providerId="LiveId" clId="{D6E315B3-91B5-4733-A4A0-2EB636B4A920}" dt="2025-07-16T01:22:06.271" v="0" actId="20577"/>
        <pc:sldMkLst>
          <pc:docMk/>
          <pc:sldMk cId="0" sldId="256"/>
        </pc:sldMkLst>
      </pc:sldChg>
    </pc:docChg>
  </pc:docChgLst>
  <pc:docChgLst>
    <pc:chgData name="Pornkanok Tantewee" userId="81e3e45d24751c9c" providerId="LiveId" clId="{881CA5B5-9063-4A2C-8646-DEC0640FDD44}"/>
    <pc:docChg chg="modSld">
      <pc:chgData name="Pornkanok Tantewee" userId="81e3e45d24751c9c" providerId="LiveId" clId="{881CA5B5-9063-4A2C-8646-DEC0640FDD44}" dt="2025-07-16T01:24:35.063" v="5" actId="20577"/>
      <pc:docMkLst>
        <pc:docMk/>
      </pc:docMkLst>
      <pc:sldChg chg="modNotesTx">
        <pc:chgData name="Pornkanok Tantewee" userId="81e3e45d24751c9c" providerId="LiveId" clId="{881CA5B5-9063-4A2C-8646-DEC0640FDD44}" dt="2025-07-16T01:24:35.063" v="5" actId="20577"/>
        <pc:sldMkLst>
          <pc:docMk/>
          <pc:sldMk cId="0" sldId="258"/>
        </pc:sldMkLst>
      </pc:sldChg>
      <pc:sldChg chg="modNotesTx">
        <pc:chgData name="Pornkanok Tantewee" userId="81e3e45d24751c9c" providerId="LiveId" clId="{881CA5B5-9063-4A2C-8646-DEC0640FDD44}" dt="2025-07-16T01:24:31.814" v="4" actId="20577"/>
        <pc:sldMkLst>
          <pc:docMk/>
          <pc:sldMk cId="3029851943" sldId="266"/>
        </pc:sldMkLst>
      </pc:sldChg>
      <pc:sldChg chg="modNotesTx">
        <pc:chgData name="Pornkanok Tantewee" userId="81e3e45d24751c9c" providerId="LiveId" clId="{881CA5B5-9063-4A2C-8646-DEC0640FDD44}" dt="2025-07-16T01:24:20.913" v="1" actId="20577"/>
        <pc:sldMkLst>
          <pc:docMk/>
          <pc:sldMk cId="412510990" sldId="267"/>
        </pc:sldMkLst>
      </pc:sldChg>
      <pc:sldChg chg="modNotesTx">
        <pc:chgData name="Pornkanok Tantewee" userId="81e3e45d24751c9c" providerId="LiveId" clId="{881CA5B5-9063-4A2C-8646-DEC0640FDD44}" dt="2025-07-16T01:24:24.500" v="2" actId="20577"/>
        <pc:sldMkLst>
          <pc:docMk/>
          <pc:sldMk cId="3651525122" sldId="269"/>
        </pc:sldMkLst>
      </pc:sldChg>
      <pc:sldChg chg="modNotesTx">
        <pc:chgData name="Pornkanok Tantewee" userId="81e3e45d24751c9c" providerId="LiveId" clId="{881CA5B5-9063-4A2C-8646-DEC0640FDD44}" dt="2025-07-16T01:24:27.692" v="3" actId="20577"/>
        <pc:sldMkLst>
          <pc:docMk/>
          <pc:sldMk cId="1797742695" sldId="270"/>
        </pc:sldMkLst>
      </pc:sldChg>
      <pc:sldChg chg="modNotesTx">
        <pc:chgData name="Pornkanok Tantewee" userId="81e3e45d24751c9c" providerId="LiveId" clId="{881CA5B5-9063-4A2C-8646-DEC0640FDD44}" dt="2025-07-16T01:24:16.196" v="0" actId="20577"/>
        <pc:sldMkLst>
          <pc:docMk/>
          <pc:sldMk cId="197939746" sldId="272"/>
        </pc:sldMkLst>
      </pc:sldChg>
    </pc:docChg>
  </pc:docChgLst>
</pc:chgInfo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CF65B-8CE4-4522-9E71-372F369ED8D0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36366-00FC-486D-9220-85D50107B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81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90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98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14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78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29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83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36366-00FC-486D-9220-85D50107B4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96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sv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0282" r="-2028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0" y="-216991"/>
            <a:ext cx="3086100" cy="10503991"/>
          </a:xfrm>
          <a:custGeom>
            <a:avLst/>
            <a:gdLst/>
            <a:ahLst/>
            <a:cxnLst/>
            <a:rect l="l" t="t" r="r" b="b"/>
            <a:pathLst>
              <a:path w="3086100" h="10503991">
                <a:moveTo>
                  <a:pt x="0" y="0"/>
                </a:moveTo>
                <a:lnTo>
                  <a:pt x="3086100" y="0"/>
                </a:lnTo>
                <a:lnTo>
                  <a:pt x="3086100" y="10503991"/>
                </a:lnTo>
                <a:lnTo>
                  <a:pt x="0" y="105039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TextBox 5"/>
          <p:cNvSpPr txBox="1"/>
          <p:nvPr/>
        </p:nvSpPr>
        <p:spPr>
          <a:xfrm>
            <a:off x="3648322" y="4078140"/>
            <a:ext cx="10991397" cy="75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spc="-72">
                <a:solidFill>
                  <a:srgbClr val="051D40"/>
                </a:solidFill>
                <a:latin typeface="Poppins"/>
              </a:rPr>
              <a:t>presentation By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629272" y="5592322"/>
            <a:ext cx="9726095" cy="58605"/>
            <a:chOff x="0" y="0"/>
            <a:chExt cx="12968127" cy="78140"/>
          </a:xfrm>
        </p:grpSpPr>
        <p:sp>
          <p:nvSpPr>
            <p:cNvPr id="7" name="Freeform 7"/>
            <p:cNvSpPr/>
            <p:nvPr/>
          </p:nvSpPr>
          <p:spPr>
            <a:xfrm>
              <a:off x="25400" y="0"/>
              <a:ext cx="12917424" cy="78105"/>
            </a:xfrm>
            <a:custGeom>
              <a:avLst/>
              <a:gdLst/>
              <a:ahLst/>
              <a:cxnLst/>
              <a:rect l="l" t="t" r="r" b="b"/>
              <a:pathLst>
                <a:path w="12917424" h="78105">
                  <a:moveTo>
                    <a:pt x="0" y="27305"/>
                  </a:moveTo>
                  <a:lnTo>
                    <a:pt x="12917297" y="0"/>
                  </a:lnTo>
                  <a:lnTo>
                    <a:pt x="12917424" y="50800"/>
                  </a:lnTo>
                  <a:lnTo>
                    <a:pt x="0" y="7810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648322" y="2711744"/>
            <a:ext cx="15554078" cy="1299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124"/>
              </a:lnSpc>
            </a:pPr>
            <a:r>
              <a:rPr lang="en-US" sz="7945" dirty="0">
                <a:solidFill>
                  <a:srgbClr val="051D40"/>
                </a:solidFill>
                <a:latin typeface="Arimo Bold"/>
              </a:rPr>
              <a:t>Heart Failure Patient Survival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648322" y="5915168"/>
            <a:ext cx="7487400" cy="400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2"/>
              </a:lnSpc>
            </a:pPr>
            <a:r>
              <a:rPr lang="en-US" sz="2323" spc="-46" dirty="0">
                <a:solidFill>
                  <a:srgbClr val="051D40"/>
                </a:solidFill>
                <a:latin typeface="Poppins"/>
              </a:rPr>
              <a:t>Pornkanok Tantewee</a:t>
            </a:r>
          </a:p>
        </p:txBody>
      </p:sp>
      <p:sp>
        <p:nvSpPr>
          <p:cNvPr id="12" name="Freeform 12"/>
          <p:cNvSpPr/>
          <p:nvPr/>
        </p:nvSpPr>
        <p:spPr>
          <a:xfrm>
            <a:off x="685800" y="9486900"/>
            <a:ext cx="1117600" cy="558800"/>
          </a:xfrm>
          <a:custGeom>
            <a:avLst/>
            <a:gdLst/>
            <a:ahLst/>
            <a:cxnLst/>
            <a:rect l="l" t="t" r="r" b="b"/>
            <a:pathLst>
              <a:path w="1117600" h="558800">
                <a:moveTo>
                  <a:pt x="0" y="0"/>
                </a:moveTo>
                <a:lnTo>
                  <a:pt x="1117600" y="0"/>
                </a:lnTo>
                <a:lnTo>
                  <a:pt x="11176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847" b="-84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933C5C-B4B7-E78D-A7ED-6986EE7B1F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3379" y="97409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78"/>
    </mc:Choice>
    <mc:Fallback xmlns="">
      <p:transition spd="slow" advTm="10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9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3223F-2F2F-B49A-716A-9920C168D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39" y="194738"/>
            <a:ext cx="4544122" cy="859448"/>
          </a:xfrm>
        </p:spPr>
        <p:txBody>
          <a:bodyPr/>
          <a:lstStyle/>
          <a:p>
            <a:r>
              <a:rPr lang="en-US" dirty="0"/>
              <a:t>Workflow process</a:t>
            </a: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D8134F3-3123-B1A4-CFAC-7C33BF4F2C46}"/>
              </a:ext>
            </a:extLst>
          </p:cNvPr>
          <p:cNvSpPr/>
          <p:nvPr/>
        </p:nvSpPr>
        <p:spPr>
          <a:xfrm>
            <a:off x="685800" y="9486900"/>
            <a:ext cx="1117600" cy="558800"/>
          </a:xfrm>
          <a:custGeom>
            <a:avLst/>
            <a:gdLst/>
            <a:ahLst/>
            <a:cxnLst/>
            <a:rect l="l" t="t" r="r" b="b"/>
            <a:pathLst>
              <a:path w="1117600" h="558800">
                <a:moveTo>
                  <a:pt x="0" y="0"/>
                </a:moveTo>
                <a:lnTo>
                  <a:pt x="1117600" y="0"/>
                </a:lnTo>
                <a:lnTo>
                  <a:pt x="11176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847" b="-8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72F92B-9F6C-342F-7A1B-6777CA655953}"/>
              </a:ext>
            </a:extLst>
          </p:cNvPr>
          <p:cNvSpPr/>
          <p:nvPr/>
        </p:nvSpPr>
        <p:spPr>
          <a:xfrm>
            <a:off x="2362200" y="3086100"/>
            <a:ext cx="14478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Raw data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B21606-CC2F-AEE0-C0A3-E3BA25226022}"/>
              </a:ext>
            </a:extLst>
          </p:cNvPr>
          <p:cNvCxnSpPr/>
          <p:nvPr/>
        </p:nvCxnSpPr>
        <p:spPr>
          <a:xfrm>
            <a:off x="3810000" y="3594100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35A18B-557D-A24B-55C3-DBB12712BAC8}"/>
              </a:ext>
            </a:extLst>
          </p:cNvPr>
          <p:cNvCxnSpPr>
            <a:cxnSpLocks/>
          </p:cNvCxnSpPr>
          <p:nvPr/>
        </p:nvCxnSpPr>
        <p:spPr>
          <a:xfrm>
            <a:off x="4267200" y="1481254"/>
            <a:ext cx="0" cy="31288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76BBBC-2727-33C8-3CCC-E93FD83BCBF2}"/>
              </a:ext>
            </a:extLst>
          </p:cNvPr>
          <p:cNvCxnSpPr/>
          <p:nvPr/>
        </p:nvCxnSpPr>
        <p:spPr>
          <a:xfrm>
            <a:off x="4267200" y="1485900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07F6A21-472E-53B1-6542-A2EBBA0B6902}"/>
              </a:ext>
            </a:extLst>
          </p:cNvPr>
          <p:cNvCxnSpPr/>
          <p:nvPr/>
        </p:nvCxnSpPr>
        <p:spPr>
          <a:xfrm>
            <a:off x="4267200" y="4610100"/>
            <a:ext cx="76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0B7DD-8CBB-5BC5-213B-8AE05ECA33F0}"/>
              </a:ext>
            </a:extLst>
          </p:cNvPr>
          <p:cNvSpPr/>
          <p:nvPr/>
        </p:nvSpPr>
        <p:spPr>
          <a:xfrm>
            <a:off x="5257800" y="952500"/>
            <a:ext cx="14478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CCEBFC-F98C-D74D-3152-8AD9F6792933}"/>
              </a:ext>
            </a:extLst>
          </p:cNvPr>
          <p:cNvSpPr/>
          <p:nvPr/>
        </p:nvSpPr>
        <p:spPr>
          <a:xfrm>
            <a:off x="5060795" y="4152900"/>
            <a:ext cx="14478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Testing data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D9D80A-DDDC-1099-B679-8DB10340CD4E}"/>
              </a:ext>
            </a:extLst>
          </p:cNvPr>
          <p:cNvSpPr txBox="1"/>
          <p:nvPr/>
        </p:nvSpPr>
        <p:spPr>
          <a:xfrm>
            <a:off x="4419600" y="3328692"/>
            <a:ext cx="144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Splitting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C76ABC-ED7A-1FDD-CA73-4B47251DA333}"/>
              </a:ext>
            </a:extLst>
          </p:cNvPr>
          <p:cNvSpPr txBox="1"/>
          <p:nvPr/>
        </p:nvSpPr>
        <p:spPr>
          <a:xfrm>
            <a:off x="4419602" y="1587878"/>
            <a:ext cx="121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910702-928F-CECE-D816-03B586AAC15B}"/>
              </a:ext>
            </a:extLst>
          </p:cNvPr>
          <p:cNvSpPr txBox="1"/>
          <p:nvPr/>
        </p:nvSpPr>
        <p:spPr>
          <a:xfrm>
            <a:off x="4304371" y="4244306"/>
            <a:ext cx="121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FE2FF7F-7087-BC70-0315-0055EE4B6335}"/>
              </a:ext>
            </a:extLst>
          </p:cNvPr>
          <p:cNvSpPr/>
          <p:nvPr/>
        </p:nvSpPr>
        <p:spPr>
          <a:xfrm>
            <a:off x="228600" y="3060700"/>
            <a:ext cx="14478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Prep data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3684B9C-FCAD-5975-D077-C16657BC443C}"/>
              </a:ext>
            </a:extLst>
          </p:cNvPr>
          <p:cNvCxnSpPr>
            <a:cxnSpLocks/>
          </p:cNvCxnSpPr>
          <p:nvPr/>
        </p:nvCxnSpPr>
        <p:spPr>
          <a:xfrm>
            <a:off x="1727200" y="3619500"/>
            <a:ext cx="558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556B2A2-E211-DB3A-18AA-CF477BB2F339}"/>
              </a:ext>
            </a:extLst>
          </p:cNvPr>
          <p:cNvSpPr/>
          <p:nvPr/>
        </p:nvSpPr>
        <p:spPr>
          <a:xfrm>
            <a:off x="7391400" y="947854"/>
            <a:ext cx="16764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Normalization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A97B8A6-C385-AA94-6058-E3C0CE0F6E04}"/>
              </a:ext>
            </a:extLst>
          </p:cNvPr>
          <p:cNvCxnSpPr>
            <a:cxnSpLocks/>
          </p:cNvCxnSpPr>
          <p:nvPr/>
        </p:nvCxnSpPr>
        <p:spPr>
          <a:xfrm>
            <a:off x="6781800" y="1485900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F39EB748-1E1C-4D4A-0E00-1910FB303371}"/>
              </a:ext>
            </a:extLst>
          </p:cNvPr>
          <p:cNvSpPr/>
          <p:nvPr/>
        </p:nvSpPr>
        <p:spPr>
          <a:xfrm>
            <a:off x="9677400" y="947854"/>
            <a:ext cx="16764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 data in K-NN Algorithm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0F9C583-784C-F467-5E5A-8CF8224F5C06}"/>
              </a:ext>
            </a:extLst>
          </p:cNvPr>
          <p:cNvCxnSpPr>
            <a:cxnSpLocks/>
            <a:stCxn id="22" idx="3"/>
          </p:cNvCxnSpPr>
          <p:nvPr/>
        </p:nvCxnSpPr>
        <p:spPr>
          <a:xfrm flipV="1">
            <a:off x="6508595" y="4661984"/>
            <a:ext cx="9188605" cy="243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97E3F6E-A501-2AAB-B39E-036A85116739}"/>
              </a:ext>
            </a:extLst>
          </p:cNvPr>
          <p:cNvCxnSpPr>
            <a:cxnSpLocks/>
          </p:cNvCxnSpPr>
          <p:nvPr/>
        </p:nvCxnSpPr>
        <p:spPr>
          <a:xfrm flipV="1">
            <a:off x="15697200" y="2090854"/>
            <a:ext cx="0" cy="2595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D8A87C71-B9CA-4220-F9E5-18F5D609045C}"/>
              </a:ext>
            </a:extLst>
          </p:cNvPr>
          <p:cNvSpPr/>
          <p:nvPr/>
        </p:nvSpPr>
        <p:spPr>
          <a:xfrm>
            <a:off x="14478000" y="888863"/>
            <a:ext cx="1466384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K-NN model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1ACEE6-B2A9-175D-74C9-F4DF057EBB32}"/>
              </a:ext>
            </a:extLst>
          </p:cNvPr>
          <p:cNvSpPr txBox="1"/>
          <p:nvPr/>
        </p:nvSpPr>
        <p:spPr>
          <a:xfrm>
            <a:off x="14479238" y="3247846"/>
            <a:ext cx="1217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Model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7DE12FF-A889-3EB8-B5C1-AC0A636C7AA2}"/>
              </a:ext>
            </a:extLst>
          </p:cNvPr>
          <p:cNvSpPr/>
          <p:nvPr/>
        </p:nvSpPr>
        <p:spPr>
          <a:xfrm>
            <a:off x="12099072" y="947854"/>
            <a:ext cx="1711711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Determine hyperparameter values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5032666-3437-6893-AA63-FC4947042735}"/>
              </a:ext>
            </a:extLst>
          </p:cNvPr>
          <p:cNvSpPr/>
          <p:nvPr/>
        </p:nvSpPr>
        <p:spPr>
          <a:xfrm>
            <a:off x="11887200" y="2705100"/>
            <a:ext cx="2317591" cy="1066800"/>
          </a:xfrm>
          <a:prstGeom prst="rect">
            <a:avLst/>
          </a:prstGeom>
          <a:solidFill>
            <a:srgbClr val="C6D9F1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Find the best K by using 5-fold cross validation 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642EDC9-28E2-B138-598F-F79B00E1B0A7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>
            <a:off x="9067800" y="1481254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A0AE6D5-5331-035E-2288-11FD53C767AD}"/>
              </a:ext>
            </a:extLst>
          </p:cNvPr>
          <p:cNvCxnSpPr/>
          <p:nvPr/>
        </p:nvCxnSpPr>
        <p:spPr>
          <a:xfrm>
            <a:off x="11430000" y="1485900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6FC4502-D355-4939-5887-4618D1EC6B7A}"/>
              </a:ext>
            </a:extLst>
          </p:cNvPr>
          <p:cNvCxnSpPr/>
          <p:nvPr/>
        </p:nvCxnSpPr>
        <p:spPr>
          <a:xfrm>
            <a:off x="13792200" y="1485900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705E6C4-8768-E241-23E0-F04CE7ED569D}"/>
              </a:ext>
            </a:extLst>
          </p:cNvPr>
          <p:cNvCxnSpPr>
            <a:cxnSpLocks/>
          </p:cNvCxnSpPr>
          <p:nvPr/>
        </p:nvCxnSpPr>
        <p:spPr>
          <a:xfrm>
            <a:off x="12972583" y="2090854"/>
            <a:ext cx="0" cy="61424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39A3BD1D-4294-87AE-DFEA-8C7683D7DED8}"/>
              </a:ext>
            </a:extLst>
          </p:cNvPr>
          <p:cNvSpPr/>
          <p:nvPr/>
        </p:nvSpPr>
        <p:spPr>
          <a:xfrm>
            <a:off x="16442472" y="855410"/>
            <a:ext cx="1676400" cy="106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Evaluation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6A122F7-CCC2-323D-DB6A-9CE000DA434A}"/>
              </a:ext>
            </a:extLst>
          </p:cNvPr>
          <p:cNvCxnSpPr>
            <a:cxnSpLocks/>
          </p:cNvCxnSpPr>
          <p:nvPr/>
        </p:nvCxnSpPr>
        <p:spPr>
          <a:xfrm>
            <a:off x="16020584" y="1485900"/>
            <a:ext cx="362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95C1711F-7161-66EC-B617-BA7F72B938B9}"/>
              </a:ext>
            </a:extLst>
          </p:cNvPr>
          <p:cNvSpPr/>
          <p:nvPr/>
        </p:nvSpPr>
        <p:spPr>
          <a:xfrm>
            <a:off x="2220532" y="7543258"/>
            <a:ext cx="14478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Raw data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7D395D3-C25C-4E82-7240-681CDC213FEC}"/>
              </a:ext>
            </a:extLst>
          </p:cNvPr>
          <p:cNvCxnSpPr/>
          <p:nvPr/>
        </p:nvCxnSpPr>
        <p:spPr>
          <a:xfrm>
            <a:off x="3668332" y="8051258"/>
            <a:ext cx="457200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0E16B56-2E6A-57DC-67AC-77511BA0AF7B}"/>
              </a:ext>
            </a:extLst>
          </p:cNvPr>
          <p:cNvCxnSpPr>
            <a:cxnSpLocks/>
          </p:cNvCxnSpPr>
          <p:nvPr/>
        </p:nvCxnSpPr>
        <p:spPr>
          <a:xfrm>
            <a:off x="4125532" y="5938412"/>
            <a:ext cx="0" cy="3128846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DBE8E86-222D-B5F9-48F9-CF40C70DEB60}"/>
              </a:ext>
            </a:extLst>
          </p:cNvPr>
          <p:cNvCxnSpPr/>
          <p:nvPr/>
        </p:nvCxnSpPr>
        <p:spPr>
          <a:xfrm>
            <a:off x="4125532" y="5943058"/>
            <a:ext cx="8382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2326F6B-DF46-2062-7550-BA91C3C42A85}"/>
              </a:ext>
            </a:extLst>
          </p:cNvPr>
          <p:cNvCxnSpPr/>
          <p:nvPr/>
        </p:nvCxnSpPr>
        <p:spPr>
          <a:xfrm>
            <a:off x="4125532" y="9067258"/>
            <a:ext cx="7620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9783101F-1D75-BAC6-989F-13A61285D1CA}"/>
              </a:ext>
            </a:extLst>
          </p:cNvPr>
          <p:cNvSpPr/>
          <p:nvPr/>
        </p:nvSpPr>
        <p:spPr>
          <a:xfrm>
            <a:off x="5116132" y="5409658"/>
            <a:ext cx="14478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4A5F511-8ED2-7C05-94AA-98818F973493}"/>
              </a:ext>
            </a:extLst>
          </p:cNvPr>
          <p:cNvSpPr/>
          <p:nvPr/>
        </p:nvSpPr>
        <p:spPr>
          <a:xfrm>
            <a:off x="4919127" y="8610058"/>
            <a:ext cx="14478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Testing data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503F1D6-C171-447E-430F-5B5845B79304}"/>
              </a:ext>
            </a:extLst>
          </p:cNvPr>
          <p:cNvSpPr txBox="1"/>
          <p:nvPr/>
        </p:nvSpPr>
        <p:spPr>
          <a:xfrm>
            <a:off x="4277932" y="7785850"/>
            <a:ext cx="144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Splitting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1CBD68B-837F-1F56-F61E-8CA74DC712BA}"/>
              </a:ext>
            </a:extLst>
          </p:cNvPr>
          <p:cNvSpPr txBox="1"/>
          <p:nvPr/>
        </p:nvSpPr>
        <p:spPr>
          <a:xfrm>
            <a:off x="4277934" y="6045036"/>
            <a:ext cx="121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80%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52DBEC8-04DB-BC29-15D9-57822167C9DC}"/>
              </a:ext>
            </a:extLst>
          </p:cNvPr>
          <p:cNvSpPr txBox="1"/>
          <p:nvPr/>
        </p:nvSpPr>
        <p:spPr>
          <a:xfrm>
            <a:off x="4162703" y="8701464"/>
            <a:ext cx="121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20%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3D0BEFC-C4F1-7BA5-0D9A-95F4C291A41D}"/>
              </a:ext>
            </a:extLst>
          </p:cNvPr>
          <p:cNvSpPr/>
          <p:nvPr/>
        </p:nvSpPr>
        <p:spPr>
          <a:xfrm>
            <a:off x="86932" y="7517858"/>
            <a:ext cx="14478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Prep data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08F635A-855A-F6D8-456D-66C82B60309E}"/>
              </a:ext>
            </a:extLst>
          </p:cNvPr>
          <p:cNvCxnSpPr>
            <a:cxnSpLocks/>
          </p:cNvCxnSpPr>
          <p:nvPr/>
        </p:nvCxnSpPr>
        <p:spPr>
          <a:xfrm>
            <a:off x="1585532" y="8076658"/>
            <a:ext cx="5588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D7E7ECFA-9907-C288-5856-AC5D890B4682}"/>
              </a:ext>
            </a:extLst>
          </p:cNvPr>
          <p:cNvSpPr/>
          <p:nvPr/>
        </p:nvSpPr>
        <p:spPr>
          <a:xfrm>
            <a:off x="7249732" y="5405012"/>
            <a:ext cx="16764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Normalization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D81144F2-CFD0-C9D0-07F0-13630BE7E25E}"/>
              </a:ext>
            </a:extLst>
          </p:cNvPr>
          <p:cNvCxnSpPr>
            <a:cxnSpLocks/>
          </p:cNvCxnSpPr>
          <p:nvPr/>
        </p:nvCxnSpPr>
        <p:spPr>
          <a:xfrm>
            <a:off x="6640132" y="5943058"/>
            <a:ext cx="4572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0B72DAE8-AB51-B97A-6EF8-629FBBDED9AE}"/>
              </a:ext>
            </a:extLst>
          </p:cNvPr>
          <p:cNvSpPr/>
          <p:nvPr/>
        </p:nvSpPr>
        <p:spPr>
          <a:xfrm>
            <a:off x="9535732" y="5405012"/>
            <a:ext cx="16764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 data in K-NN Algorithm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CEB6D1B-208E-D0B5-A7C1-E4E4899D3B9E}"/>
              </a:ext>
            </a:extLst>
          </p:cNvPr>
          <p:cNvCxnSpPr>
            <a:cxnSpLocks/>
            <a:stCxn id="72" idx="3"/>
          </p:cNvCxnSpPr>
          <p:nvPr/>
        </p:nvCxnSpPr>
        <p:spPr>
          <a:xfrm flipV="1">
            <a:off x="6366927" y="9119142"/>
            <a:ext cx="9188605" cy="24316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A4A4959-1CE2-ADFC-A77C-F39115530DD9}"/>
              </a:ext>
            </a:extLst>
          </p:cNvPr>
          <p:cNvCxnSpPr>
            <a:cxnSpLocks/>
          </p:cNvCxnSpPr>
          <p:nvPr/>
        </p:nvCxnSpPr>
        <p:spPr>
          <a:xfrm flipV="1">
            <a:off x="15555532" y="6548012"/>
            <a:ext cx="0" cy="2595446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34483448-9BFE-8083-1782-3E20AE95FAF9}"/>
              </a:ext>
            </a:extLst>
          </p:cNvPr>
          <p:cNvSpPr/>
          <p:nvPr/>
        </p:nvSpPr>
        <p:spPr>
          <a:xfrm>
            <a:off x="14336332" y="5346021"/>
            <a:ext cx="1466384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K-NN model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7B6D471-FBE3-F788-90DB-21E6C0D47496}"/>
              </a:ext>
            </a:extLst>
          </p:cNvPr>
          <p:cNvSpPr txBox="1"/>
          <p:nvPr/>
        </p:nvSpPr>
        <p:spPr>
          <a:xfrm>
            <a:off x="14337570" y="7705004"/>
            <a:ext cx="1217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Model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54DB6B7-B540-3DDB-8D77-A330DE470BB6}"/>
              </a:ext>
            </a:extLst>
          </p:cNvPr>
          <p:cNvSpPr/>
          <p:nvPr/>
        </p:nvSpPr>
        <p:spPr>
          <a:xfrm>
            <a:off x="11957404" y="5405012"/>
            <a:ext cx="1711711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Determine hyperparameter values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1973F406-770B-067F-4653-4872F7A4CDF0}"/>
              </a:ext>
            </a:extLst>
          </p:cNvPr>
          <p:cNvSpPr/>
          <p:nvPr/>
        </p:nvSpPr>
        <p:spPr>
          <a:xfrm>
            <a:off x="11745532" y="7162258"/>
            <a:ext cx="2317591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Find max depth by using 5-fold cross validation 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490097DA-99C8-8E79-7A72-BBE78DDFEE8B}"/>
              </a:ext>
            </a:extLst>
          </p:cNvPr>
          <p:cNvCxnSpPr>
            <a:stCxn id="78" idx="3"/>
            <a:endCxn id="80" idx="1"/>
          </p:cNvCxnSpPr>
          <p:nvPr/>
        </p:nvCxnSpPr>
        <p:spPr>
          <a:xfrm>
            <a:off x="8926132" y="5938412"/>
            <a:ext cx="6096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FB6CA4E-0CDC-712C-F6F8-E44E944FA910}"/>
              </a:ext>
            </a:extLst>
          </p:cNvPr>
          <p:cNvCxnSpPr/>
          <p:nvPr/>
        </p:nvCxnSpPr>
        <p:spPr>
          <a:xfrm>
            <a:off x="11288332" y="5943058"/>
            <a:ext cx="6096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7A1EBA08-5D6C-BDBB-515A-956CFDC58817}"/>
              </a:ext>
            </a:extLst>
          </p:cNvPr>
          <p:cNvCxnSpPr/>
          <p:nvPr/>
        </p:nvCxnSpPr>
        <p:spPr>
          <a:xfrm>
            <a:off x="13650532" y="5943058"/>
            <a:ext cx="609600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A54DE01-8DB8-A71E-1494-4949CB68CFB1}"/>
              </a:ext>
            </a:extLst>
          </p:cNvPr>
          <p:cNvCxnSpPr>
            <a:cxnSpLocks/>
          </p:cNvCxnSpPr>
          <p:nvPr/>
        </p:nvCxnSpPr>
        <p:spPr>
          <a:xfrm>
            <a:off x="12830915" y="6548012"/>
            <a:ext cx="0" cy="614246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D708C68-C05F-F678-7AA3-17D7C3C16E54}"/>
              </a:ext>
            </a:extLst>
          </p:cNvPr>
          <p:cNvSpPr/>
          <p:nvPr/>
        </p:nvSpPr>
        <p:spPr>
          <a:xfrm>
            <a:off x="16300804" y="5312568"/>
            <a:ext cx="1676400" cy="1066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Evaluation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00793BD-15A9-CCB8-E2FF-CB044D83487F}"/>
              </a:ext>
            </a:extLst>
          </p:cNvPr>
          <p:cNvCxnSpPr>
            <a:cxnSpLocks/>
          </p:cNvCxnSpPr>
          <p:nvPr/>
        </p:nvCxnSpPr>
        <p:spPr>
          <a:xfrm>
            <a:off x="15878916" y="5943058"/>
            <a:ext cx="362416" cy="0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4098DEEC-F017-2CDE-28DB-87D3DD28B41D}"/>
              </a:ext>
            </a:extLst>
          </p:cNvPr>
          <p:cNvSpPr/>
          <p:nvPr/>
        </p:nvSpPr>
        <p:spPr>
          <a:xfrm>
            <a:off x="401908" y="1537941"/>
            <a:ext cx="1657815" cy="727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K-NN</a:t>
            </a: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297B8101-2DE0-9716-5275-E7DDD21894DE}"/>
              </a:ext>
            </a:extLst>
          </p:cNvPr>
          <p:cNvSpPr/>
          <p:nvPr/>
        </p:nvSpPr>
        <p:spPr>
          <a:xfrm>
            <a:off x="628185" y="5759132"/>
            <a:ext cx="1657815" cy="72799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Decision Tree</a:t>
            </a:r>
          </a:p>
        </p:txBody>
      </p:sp>
      <p:pic>
        <p:nvPicPr>
          <p:cNvPr id="10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9D6E22-4189-A973-98C9-AE0EF53D28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8600" y="961914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9746"/>
      </p:ext>
    </p:extLst>
  </p:cSld>
  <p:clrMapOvr>
    <a:masterClrMapping/>
  </p:clrMapOvr>
  <p:transition spd="slow" advTm="5563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3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" name="Rectangle 10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86A67-A9F5-170D-9435-3D904B9F4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512" y="2030724"/>
            <a:ext cx="8211485" cy="6220199"/>
          </a:xfrm>
          <a:prstGeom prst="rect">
            <a:avLst/>
          </a:prstGeom>
        </p:spPr>
      </p:pic>
      <p:sp>
        <p:nvSpPr>
          <p:cNvPr id="112" name="Right Triangle 11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7801" y="934912"/>
            <a:ext cx="7712439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A26D0-C57E-D36A-491C-C19D96CADDC3}"/>
              </a:ext>
            </a:extLst>
          </p:cNvPr>
          <p:cNvSpPr txBox="1">
            <a:spLocks/>
          </p:cNvSpPr>
          <p:nvPr/>
        </p:nvSpPr>
        <p:spPr>
          <a:xfrm>
            <a:off x="10334748" y="4497417"/>
            <a:ext cx="6172159" cy="28406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+mn-lt"/>
                <a:ea typeface="+mn-ea"/>
                <a:cs typeface="+mn-cs"/>
              </a:rPr>
              <a:t>1.What is the impact of high blood pressure on the survival rate of heart failure patients?</a:t>
            </a: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D8134F3-3123-B1A4-CFAC-7C33BF4F2C46}"/>
              </a:ext>
            </a:extLst>
          </p:cNvPr>
          <p:cNvSpPr/>
          <p:nvPr/>
        </p:nvSpPr>
        <p:spPr>
          <a:xfrm>
            <a:off x="685800" y="9486900"/>
            <a:ext cx="1117600" cy="558800"/>
          </a:xfrm>
          <a:custGeom>
            <a:avLst/>
            <a:gdLst/>
            <a:ahLst/>
            <a:cxnLst/>
            <a:rect l="l" t="t" r="r" b="b"/>
            <a:pathLst>
              <a:path w="1117600" h="558800">
                <a:moveTo>
                  <a:pt x="0" y="0"/>
                </a:moveTo>
                <a:lnTo>
                  <a:pt x="1117600" y="0"/>
                </a:lnTo>
                <a:lnTo>
                  <a:pt x="11176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847" b="-8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757D2D2-A109-1C20-6507-A379719B22B4}"/>
              </a:ext>
            </a:extLst>
          </p:cNvPr>
          <p:cNvSpPr txBox="1">
            <a:spLocks/>
          </p:cNvSpPr>
          <p:nvPr/>
        </p:nvSpPr>
        <p:spPr>
          <a:xfrm rot="18892101">
            <a:off x="12266847" y="5928690"/>
            <a:ext cx="7772400" cy="147002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500" dirty="0"/>
              <a:t>meaningful questions</a:t>
            </a:r>
          </a:p>
        </p:txBody>
      </p:sp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C5BD21-023D-37C5-FD81-B14A2688FE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127" y="980923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0990"/>
      </p:ext>
    </p:extLst>
  </p:cSld>
  <p:clrMapOvr>
    <a:masterClrMapping/>
  </p:clrMapOvr>
  <p:transition spd="slow" advTm="4228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7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D187229A-FB8A-AA24-1AAC-224699288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512" y="1211812"/>
            <a:ext cx="9884306" cy="7858022"/>
          </a:xfrm>
          <a:prstGeom prst="rect">
            <a:avLst/>
          </a:prstGeom>
        </p:spPr>
      </p:pic>
      <p:sp>
        <p:nvSpPr>
          <p:cNvPr id="62" name="Right Triangle 6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1979" y="934912"/>
            <a:ext cx="6018260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443608-BF4D-457B-DC18-67548DC6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8745" y="1584960"/>
            <a:ext cx="4796490" cy="46886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2.How does the ejection fraction vary between males and females?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DFAE1D-30F1-5FA7-DF23-707C474C1F71}"/>
              </a:ext>
            </a:extLst>
          </p:cNvPr>
          <p:cNvSpPr txBox="1">
            <a:spLocks/>
          </p:cNvSpPr>
          <p:nvPr/>
        </p:nvSpPr>
        <p:spPr>
          <a:xfrm rot="18892101">
            <a:off x="12266847" y="5928690"/>
            <a:ext cx="7772400" cy="147002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500" dirty="0"/>
              <a:t>meaningful questions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998318-3313-2D48-E0F1-34047BBB2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986074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525122"/>
      </p:ext>
    </p:extLst>
  </p:cSld>
  <p:clrMapOvr>
    <a:masterClrMapping/>
  </p:clrMapOvr>
  <p:transition spd="slow" advTm="355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of a number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CD86CE39-1A0F-7DCA-618E-229AEB75D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512" y="1095277"/>
            <a:ext cx="9884306" cy="6029423"/>
          </a:xfrm>
          <a:prstGeom prst="rect">
            <a:avLst/>
          </a:prstGeom>
        </p:spPr>
      </p:pic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1979" y="934912"/>
            <a:ext cx="6018260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443608-BF4D-457B-DC18-67548DC6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8745" y="1584960"/>
            <a:ext cx="4796490" cy="46886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3.How do serum creatinine levels affect the survival rate of heart failure patients?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46B5E0-BBD0-46EB-EF87-07C82787B229}"/>
              </a:ext>
            </a:extLst>
          </p:cNvPr>
          <p:cNvSpPr txBox="1">
            <a:spLocks/>
          </p:cNvSpPr>
          <p:nvPr/>
        </p:nvSpPr>
        <p:spPr>
          <a:xfrm rot="18892101">
            <a:off x="12266847" y="5928690"/>
            <a:ext cx="7772400" cy="147002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500" dirty="0"/>
              <a:t>meaningful questions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1A0AAD-2B80-13ED-AE6A-FEC63ECE4A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496" y="9804400"/>
            <a:ext cx="304800" cy="304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991287-2451-9947-A4D3-CF7EA336A076}"/>
              </a:ext>
            </a:extLst>
          </p:cNvPr>
          <p:cNvSpPr/>
          <p:nvPr/>
        </p:nvSpPr>
        <p:spPr>
          <a:xfrm>
            <a:off x="1905000" y="8812768"/>
            <a:ext cx="4495800" cy="76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2822CF-A0FF-CE77-0C35-4F203A2CC687}"/>
              </a:ext>
            </a:extLst>
          </p:cNvPr>
          <p:cNvSpPr/>
          <p:nvPr/>
        </p:nvSpPr>
        <p:spPr>
          <a:xfrm>
            <a:off x="1905000" y="8050768"/>
            <a:ext cx="877301" cy="533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3BE088-16D2-40AC-2B85-BB3CB6D65549}"/>
              </a:ext>
            </a:extLst>
          </p:cNvPr>
          <p:cNvSpPr/>
          <p:nvPr/>
        </p:nvSpPr>
        <p:spPr>
          <a:xfrm>
            <a:off x="5486400" y="8050768"/>
            <a:ext cx="877301" cy="533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315925-BAA1-9967-FB90-1237AA44D5FF}"/>
              </a:ext>
            </a:extLst>
          </p:cNvPr>
          <p:cNvSpPr txBox="1"/>
          <p:nvPr/>
        </p:nvSpPr>
        <p:spPr>
          <a:xfrm>
            <a:off x="1905000" y="9574768"/>
            <a:ext cx="541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620B13-C2E9-5A3E-D22D-E34BA96955AB}"/>
              </a:ext>
            </a:extLst>
          </p:cNvPr>
          <p:cNvSpPr txBox="1"/>
          <p:nvPr/>
        </p:nvSpPr>
        <p:spPr>
          <a:xfrm>
            <a:off x="3352824" y="9574768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Q2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43B01F-F418-AC99-ADBE-3818443FBD19}"/>
              </a:ext>
            </a:extLst>
          </p:cNvPr>
          <p:cNvSpPr txBox="1"/>
          <p:nvPr/>
        </p:nvSpPr>
        <p:spPr>
          <a:xfrm>
            <a:off x="6128841" y="957476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Q4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76A563-20E2-55B8-4C42-2A746F673279}"/>
              </a:ext>
            </a:extLst>
          </p:cNvPr>
          <p:cNvSpPr txBox="1"/>
          <p:nvPr/>
        </p:nvSpPr>
        <p:spPr>
          <a:xfrm>
            <a:off x="4724424" y="9574768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Q3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7F4B68A-5E14-CC84-B1A8-26091C81565B}"/>
              </a:ext>
            </a:extLst>
          </p:cNvPr>
          <p:cNvSpPr/>
          <p:nvPr/>
        </p:nvSpPr>
        <p:spPr>
          <a:xfrm>
            <a:off x="2858501" y="8069013"/>
            <a:ext cx="2475499" cy="5334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serum creatinine 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742695"/>
      </p:ext>
    </p:extLst>
  </p:cSld>
  <p:clrMapOvr>
    <a:masterClrMapping/>
  </p:clrMapOvr>
  <p:transition spd="slow" advTm="4121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of a test set&#10;&#10;Description automatically generated with medium confidence">
            <a:extLst>
              <a:ext uri="{FF2B5EF4-FFF2-40B4-BE49-F238E27FC236}">
                <a16:creationId xmlns:a16="http://schemas.microsoft.com/office/drawing/2014/main" id="{3800A25A-7488-BF50-AC2D-2271560847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9994" y="965200"/>
            <a:ext cx="9108010" cy="8356598"/>
          </a:xfrm>
          <a:prstGeom prst="rect">
            <a:avLst/>
          </a:prstGeom>
          <a:ln>
            <a:noFill/>
          </a:ln>
        </p:spPr>
      </p:pic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D8134F3-3123-B1A4-CFAC-7C33BF4F2C46}"/>
              </a:ext>
            </a:extLst>
          </p:cNvPr>
          <p:cNvSpPr/>
          <p:nvPr/>
        </p:nvSpPr>
        <p:spPr>
          <a:xfrm>
            <a:off x="685800" y="9486900"/>
            <a:ext cx="1117600" cy="558800"/>
          </a:xfrm>
          <a:custGeom>
            <a:avLst/>
            <a:gdLst/>
            <a:ahLst/>
            <a:cxnLst/>
            <a:rect l="l" t="t" r="r" b="b"/>
            <a:pathLst>
              <a:path w="1117600" h="558800">
                <a:moveTo>
                  <a:pt x="0" y="0"/>
                </a:moveTo>
                <a:lnTo>
                  <a:pt x="1117600" y="0"/>
                </a:lnTo>
                <a:lnTo>
                  <a:pt x="11176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847" b="-84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F81487-4AF4-A191-5842-D3ADE896F0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3276" y="98309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851943"/>
      </p:ext>
    </p:extLst>
  </p:cSld>
  <p:clrMapOvr>
    <a:masterClrMapping/>
  </p:clrMapOvr>
  <p:transition spd="slow" advTm="3815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4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518" y="720090"/>
            <a:ext cx="16856964" cy="884682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F7EBEB4-396C-1540-70E3-DB9633734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200" y="1483486"/>
            <a:ext cx="16357599" cy="7320027"/>
          </a:xfrm>
          <a:prstGeom prst="rect">
            <a:avLst/>
          </a:prstGeom>
        </p:spPr>
      </p:pic>
      <p:sp>
        <p:nvSpPr>
          <p:cNvPr id="15" name="Freeform 12">
            <a:extLst>
              <a:ext uri="{FF2B5EF4-FFF2-40B4-BE49-F238E27FC236}">
                <a16:creationId xmlns:a16="http://schemas.microsoft.com/office/drawing/2014/main" id="{9D8134F3-3123-B1A4-CFAC-7C33BF4F2C46}"/>
              </a:ext>
            </a:extLst>
          </p:cNvPr>
          <p:cNvSpPr/>
          <p:nvPr/>
        </p:nvSpPr>
        <p:spPr>
          <a:xfrm>
            <a:off x="685800" y="9486900"/>
            <a:ext cx="1117600" cy="558800"/>
          </a:xfrm>
          <a:custGeom>
            <a:avLst/>
            <a:gdLst/>
            <a:ahLst/>
            <a:cxnLst/>
            <a:rect l="l" t="t" r="r" b="b"/>
            <a:pathLst>
              <a:path w="1117600" h="558800">
                <a:moveTo>
                  <a:pt x="0" y="0"/>
                </a:moveTo>
                <a:lnTo>
                  <a:pt x="1117600" y="0"/>
                </a:lnTo>
                <a:lnTo>
                  <a:pt x="11176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847" b="-84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FC8ACD-C46C-0A80-37E0-312E015738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0500" y="984840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6509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</TotalTime>
  <Words>154</Words>
  <Application>Microsoft Office PowerPoint</Application>
  <PresentationFormat>Custom</PresentationFormat>
  <Paragraphs>54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Poppins</vt:lpstr>
      <vt:lpstr>Calibri</vt:lpstr>
      <vt:lpstr>Arimo Bold</vt:lpstr>
      <vt:lpstr>Aptos</vt:lpstr>
      <vt:lpstr>Office Theme</vt:lpstr>
      <vt:lpstr>PowerPoint Presentation</vt:lpstr>
      <vt:lpstr>Workflow process</vt:lpstr>
      <vt:lpstr>PowerPoint Presentation</vt:lpstr>
      <vt:lpstr>2.How does the ejection fraction vary between males and females?</vt:lpstr>
      <vt:lpstr>3.How do serum creatinine levels affect the survival rate of heart failure patients?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TDP project presentation.pptx</dc:title>
  <dc:creator>Pornkanok Tantewee</dc:creator>
  <cp:lastModifiedBy>Pornkanok Tantewee</cp:lastModifiedBy>
  <cp:revision>3</cp:revision>
  <dcterms:created xsi:type="dcterms:W3CDTF">2006-08-16T00:00:00Z</dcterms:created>
  <dcterms:modified xsi:type="dcterms:W3CDTF">2025-07-16T01:24:57Z</dcterms:modified>
  <dc:identifier>DAGGYj_3BEo</dc:identifier>
</cp:coreProperties>
</file>

<file path=docProps/thumbnail.jpeg>
</file>